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Playfair Displ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regular.fntdata"/><Relationship Id="rId22" Type="http://schemas.openxmlformats.org/officeDocument/2006/relationships/font" Target="fonts/PlayfairDisplay-italic.fntdata"/><Relationship Id="rId21" Type="http://schemas.openxmlformats.org/officeDocument/2006/relationships/font" Target="fonts/PlayfairDisplay-bold.fntdata"/><Relationship Id="rId24" Type="http://schemas.openxmlformats.org/officeDocument/2006/relationships/font" Target="fonts/Lato-regular.fntdata"/><Relationship Id="rId23" Type="http://schemas.openxmlformats.org/officeDocument/2006/relationships/font" Target="fonts/PlayfairDispl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6064cbe038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6064cbe038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6064cbe038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6064cbe038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6064cbe038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6064cbe038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6064cbe038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6064cbe038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064cbe038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6064cbe038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6064cbe038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6064cbe038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6064cbe038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6064cbe038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6064cbe038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6064cbe03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6064cbe038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6064cbe038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6064cbe038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6064cbe038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6064cbe038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6064cbe038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6064cbe038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6064cbe038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6064cbe038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6064cbe038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096250" y="1627200"/>
            <a:ext cx="2951400" cy="1584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p:txBody>
      </p:sp>
      <p:sp>
        <p:nvSpPr>
          <p:cNvPr id="13" name="Google Shape;13;p2"/>
          <p:cNvSpPr txBox="1"/>
          <p:nvPr>
            <p:ph idx="1" type="subTitle"/>
          </p:nvPr>
        </p:nvSpPr>
        <p:spPr>
          <a:xfrm>
            <a:off x="3096363" y="3266930"/>
            <a:ext cx="2951400" cy="701400"/>
          </a:xfrm>
          <a:prstGeom prst="rect">
            <a:avLst/>
          </a:prstGeom>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4" name="Google Shape;14;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1233100"/>
            <a:ext cx="8520600" cy="161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p:nvPr>
            <p:ph idx="1" type="body"/>
          </p:nvPr>
        </p:nvSpPr>
        <p:spPr>
          <a:xfrm>
            <a:off x="311700" y="29194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509550" y="1423875"/>
            <a:ext cx="8124900" cy="17982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17" name="Google Shape;17;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91378"/>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37" name="Google Shape;37;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1" name="Google Shape;41;p9"/>
          <p:cNvSpPr txBox="1"/>
          <p:nvPr>
            <p:ph type="title"/>
          </p:nvPr>
        </p:nvSpPr>
        <p:spPr>
          <a:xfrm>
            <a:off x="265500" y="1107950"/>
            <a:ext cx="4045200" cy="168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7" name="Google Shape;47;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coral">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096250" y="1627200"/>
            <a:ext cx="2951400" cy="15843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Website Redesign for Zomato</a:t>
            </a:r>
            <a:endParaRPr/>
          </a:p>
        </p:txBody>
      </p:sp>
      <p:sp>
        <p:nvSpPr>
          <p:cNvPr id="60" name="Google Shape;60;p13"/>
          <p:cNvSpPr txBox="1"/>
          <p:nvPr>
            <p:ph idx="1" type="subTitle"/>
          </p:nvPr>
        </p:nvSpPr>
        <p:spPr>
          <a:xfrm>
            <a:off x="1080100" y="3973228"/>
            <a:ext cx="147300" cy="147300"/>
          </a:xfrm>
          <a:prstGeom prst="rect">
            <a:avLst/>
          </a:prstGeom>
        </p:spPr>
        <p:txBody>
          <a:bodyPr anchorCtr="0" anchor="b" bIns="91425" lIns="91425" spcFirstLastPara="1" rIns="91425" wrap="square" tIns="91425">
            <a:normAutofit fontScale="25000" lnSpcReduction="20000"/>
          </a:bodyPr>
          <a:lstStyle/>
          <a:p>
            <a:pPr indent="0" lvl="0" marL="0" rtl="0" algn="ctr">
              <a:spcBef>
                <a:spcPts val="0"/>
              </a:spcBef>
              <a:spcAft>
                <a:spcPts val="0"/>
              </a:spcAft>
              <a:buNone/>
            </a:pPr>
            <a:r>
              <a:rPr lang="en"/>
              <a:t>344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idx="1" type="body"/>
          </p:nvPr>
        </p:nvSpPr>
        <p:spPr>
          <a:xfrm>
            <a:off x="319500" y="3575300"/>
            <a:ext cx="7967400" cy="125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Section 2 presents a list of popular localities.</a:t>
            </a:r>
            <a:endParaRPr sz="1400"/>
          </a:p>
          <a:p>
            <a:pPr indent="0" lvl="0" marL="0" rtl="0" algn="l">
              <a:spcBef>
                <a:spcPts val="0"/>
              </a:spcBef>
              <a:spcAft>
                <a:spcPts val="0"/>
              </a:spcAft>
              <a:buNone/>
            </a:pPr>
            <a:r>
              <a:rPr lang="en" sz="1400"/>
              <a:t>The locality items are styled as cards with rounded corners and a box shadow.</a:t>
            </a:r>
            <a:endParaRPr sz="1400"/>
          </a:p>
          <a:p>
            <a:pPr indent="0" lvl="0" marL="0" rtl="0" algn="l">
              <a:spcBef>
                <a:spcPts val="0"/>
              </a:spcBef>
              <a:spcAft>
                <a:spcPts val="0"/>
              </a:spcAft>
              <a:buNone/>
            </a:pPr>
            <a:r>
              <a:rPr lang="en" sz="1400"/>
              <a:t>On hover, these items also feature a subtle transformation with a stronger box shadow and increased size.</a:t>
            </a:r>
            <a:endParaRPr sz="1400"/>
          </a:p>
        </p:txBody>
      </p:sp>
      <p:pic>
        <p:nvPicPr>
          <p:cNvPr id="117" name="Google Shape;117;p22"/>
          <p:cNvPicPr preferRelativeResize="0"/>
          <p:nvPr/>
        </p:nvPicPr>
        <p:blipFill>
          <a:blip r:embed="rId3">
            <a:alphaModFix/>
          </a:blip>
          <a:stretch>
            <a:fillRect/>
          </a:stretch>
        </p:blipFill>
        <p:spPr>
          <a:xfrm>
            <a:off x="647530" y="329250"/>
            <a:ext cx="8209169" cy="3246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idx="1" type="body"/>
          </p:nvPr>
        </p:nvSpPr>
        <p:spPr>
          <a:xfrm>
            <a:off x="319500" y="3560550"/>
            <a:ext cx="5998800" cy="126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Section 3 emphasizes downloading the Zomato mobile app.</a:t>
            </a:r>
            <a:endParaRPr sz="1400"/>
          </a:p>
          <a:p>
            <a:pPr indent="0" lvl="0" marL="0" rtl="0" algn="l">
              <a:spcBef>
                <a:spcPts val="0"/>
              </a:spcBef>
              <a:spcAft>
                <a:spcPts val="0"/>
              </a:spcAft>
              <a:buNone/>
            </a:pPr>
            <a:r>
              <a:rPr lang="en" sz="1400"/>
              <a:t>It includes an image on the left and content on the right.</a:t>
            </a:r>
            <a:endParaRPr sz="1400"/>
          </a:p>
          <a:p>
            <a:pPr indent="0" lvl="0" marL="0" rtl="0" algn="l">
              <a:spcBef>
                <a:spcPts val="0"/>
              </a:spcBef>
              <a:spcAft>
                <a:spcPts val="0"/>
              </a:spcAft>
              <a:buNone/>
            </a:pPr>
            <a:r>
              <a:rPr lang="en" sz="1400"/>
              <a:t>The Zomato app image has a fixed width.</a:t>
            </a:r>
            <a:endParaRPr sz="1400"/>
          </a:p>
          <a:p>
            <a:pPr indent="0" lvl="0" marL="0" rtl="0" algn="l">
              <a:spcBef>
                <a:spcPts val="0"/>
              </a:spcBef>
              <a:spcAft>
                <a:spcPts val="0"/>
              </a:spcAft>
              <a:buNone/>
            </a:pPr>
            <a:r>
              <a:rPr lang="en" sz="1400"/>
              <a:t>The content features a headline and a description.</a:t>
            </a:r>
            <a:endParaRPr sz="1400"/>
          </a:p>
          <a:p>
            <a:pPr indent="0" lvl="0" marL="0" rtl="0" algn="l">
              <a:spcBef>
                <a:spcPts val="0"/>
              </a:spcBef>
              <a:spcAft>
                <a:spcPts val="0"/>
              </a:spcAft>
              <a:buNone/>
            </a:pPr>
            <a:r>
              <a:rPr lang="en" sz="1400"/>
              <a:t>App download buttons are styled with specific dimensions and spacing.</a:t>
            </a:r>
            <a:endParaRPr sz="1400"/>
          </a:p>
        </p:txBody>
      </p:sp>
      <p:pic>
        <p:nvPicPr>
          <p:cNvPr id="123" name="Google Shape;123;p23"/>
          <p:cNvPicPr preferRelativeResize="0"/>
          <p:nvPr/>
        </p:nvPicPr>
        <p:blipFill rotWithShape="1">
          <a:blip r:embed="rId3">
            <a:alphaModFix/>
          </a:blip>
          <a:srcRect b="2505" l="0" r="0" t="0"/>
          <a:stretch/>
        </p:blipFill>
        <p:spPr>
          <a:xfrm>
            <a:off x="572038" y="137650"/>
            <a:ext cx="7852531" cy="3422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idx="1" type="body"/>
          </p:nvPr>
        </p:nvSpPr>
        <p:spPr>
          <a:xfrm>
            <a:off x="363725" y="3590025"/>
            <a:ext cx="8217900" cy="93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The footer section is structured into columns with specific styling.</a:t>
            </a:r>
            <a:endParaRPr sz="1400"/>
          </a:p>
          <a:p>
            <a:pPr indent="0" lvl="0" marL="0" rtl="0" algn="l">
              <a:spcBef>
                <a:spcPts val="0"/>
              </a:spcBef>
              <a:spcAft>
                <a:spcPts val="0"/>
              </a:spcAft>
              <a:buNone/>
            </a:pPr>
            <a:r>
              <a:rPr lang="en" sz="1400"/>
              <a:t>The footer logo and navigation buttons are organized with appropriate padding and margins.</a:t>
            </a:r>
            <a:endParaRPr sz="1400"/>
          </a:p>
          <a:p>
            <a:pPr indent="0" lvl="0" marL="0" rtl="0" algn="l">
              <a:spcBef>
                <a:spcPts val="0"/>
              </a:spcBef>
              <a:spcAft>
                <a:spcPts val="0"/>
              </a:spcAft>
              <a:buNone/>
            </a:pPr>
            <a:r>
              <a:rPr lang="en" sz="1400"/>
              <a:t>Links in the footer change appearance on hover.</a:t>
            </a:r>
            <a:endParaRPr sz="1400"/>
          </a:p>
          <a:p>
            <a:pPr indent="0" lvl="0" marL="0" rtl="0" algn="l">
              <a:spcBef>
                <a:spcPts val="0"/>
              </a:spcBef>
              <a:spcAft>
                <a:spcPts val="0"/>
              </a:spcAft>
              <a:buNone/>
            </a:pPr>
            <a:r>
              <a:rPr lang="en" sz="1400"/>
              <a:t>Social media icons are included but are currently commented out in the code.</a:t>
            </a:r>
            <a:endParaRPr sz="1400"/>
          </a:p>
        </p:txBody>
      </p:sp>
      <p:pic>
        <p:nvPicPr>
          <p:cNvPr id="129" name="Google Shape;129;p24"/>
          <p:cNvPicPr preferRelativeResize="0"/>
          <p:nvPr/>
        </p:nvPicPr>
        <p:blipFill rotWithShape="1">
          <a:blip r:embed="rId3">
            <a:alphaModFix/>
          </a:blip>
          <a:srcRect b="15447" l="0" r="0" t="0"/>
          <a:stretch/>
        </p:blipFill>
        <p:spPr>
          <a:xfrm>
            <a:off x="463050" y="235450"/>
            <a:ext cx="8217899" cy="30759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This </a:t>
            </a:r>
            <a:r>
              <a:rPr lang="en"/>
              <a:t>Zomato project aims to offer a visually appealing, user-friendly, and informative platform for discovering restaurants in Delhi NCR. Its design and features are geared towards enhancing the user's ability to find, explore, and enjoy various culinary experiences. The project demonstrates a commitment to a seamless and satisfying user experience while showcasing the diverse dining options available in the region.</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35" name="Google Shape;135;p25"/>
          <p:cNvSpPr txBox="1"/>
          <p:nvPr/>
        </p:nvSpPr>
        <p:spPr>
          <a:xfrm>
            <a:off x="383175" y="368450"/>
            <a:ext cx="30000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chemeClr val="dk1"/>
                </a:solidFill>
                <a:latin typeface="Playfair Display"/>
                <a:ea typeface="Playfair Display"/>
                <a:cs typeface="Playfair Display"/>
                <a:sym typeface="Playfair Display"/>
              </a:rPr>
              <a:t>Conclusion </a:t>
            </a:r>
            <a:r>
              <a:rPr b="1" lang="en" sz="3200">
                <a:solidFill>
                  <a:schemeClr val="dk1"/>
                </a:solidFill>
                <a:latin typeface="Playfair Display"/>
                <a:ea typeface="Playfair Display"/>
                <a:cs typeface="Playfair Display"/>
                <a:sym typeface="Playfair Display"/>
              </a:rPr>
              <a:t>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311700" y="391350"/>
            <a:ext cx="8520600" cy="4480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sz="5366"/>
              <a:t>Thank you for </a:t>
            </a:r>
            <a:r>
              <a:rPr lang="en" sz="5366"/>
              <a:t>paying attention!</a:t>
            </a:r>
            <a:r>
              <a:rPr lang="en" sz="2650"/>
              <a:t>(if you did)</a:t>
            </a:r>
            <a:endParaRPr sz="2650"/>
          </a:p>
          <a:p>
            <a:pPr indent="0" lvl="0" marL="0" rtl="0" algn="l">
              <a:spcBef>
                <a:spcPts val="0"/>
              </a:spcBef>
              <a:spcAft>
                <a:spcPts val="0"/>
              </a:spcAft>
              <a:buNone/>
            </a:pPr>
            <a:r>
              <a:t/>
            </a:r>
            <a:endParaRPr/>
          </a:p>
          <a:p>
            <a:pPr indent="0" lvl="0" marL="0" rtl="0" algn="ctr">
              <a:spcBef>
                <a:spcPts val="0"/>
              </a:spcBef>
              <a:spcAft>
                <a:spcPts val="0"/>
              </a:spcAft>
              <a:buNone/>
            </a:pPr>
            <a:r>
              <a:rPr lang="en"/>
              <a:t>Presented by:</a:t>
            </a:r>
            <a:endParaRPr/>
          </a:p>
          <a:p>
            <a:pPr indent="0" lvl="0" marL="0" rtl="0" algn="ctr">
              <a:spcBef>
                <a:spcPts val="0"/>
              </a:spcBef>
              <a:spcAft>
                <a:spcPts val="0"/>
              </a:spcAft>
              <a:buNone/>
            </a:pPr>
            <a:r>
              <a:rPr lang="en"/>
              <a:t>Diya Kapil </a:t>
            </a:r>
            <a:endParaRPr/>
          </a:p>
          <a:p>
            <a:pPr indent="0" lvl="0" marL="0" rtl="0" algn="ctr">
              <a:spcBef>
                <a:spcPts val="0"/>
              </a:spcBef>
              <a:spcAft>
                <a:spcPts val="0"/>
              </a:spcAft>
              <a:buNone/>
            </a:pPr>
            <a:r>
              <a:rPr lang="en"/>
              <a:t>(23/CS/148)</a:t>
            </a:r>
            <a:endParaRPr/>
          </a:p>
          <a:p>
            <a:pPr indent="0" lvl="0" marL="0" rtl="0" algn="ctr">
              <a:spcBef>
                <a:spcPts val="0"/>
              </a:spcBef>
              <a:spcAft>
                <a:spcPts val="0"/>
              </a:spcAft>
              <a:buNone/>
            </a:pPr>
            <a:r>
              <a:rPr lang="en"/>
              <a:t>Gunjan</a:t>
            </a:r>
            <a:endParaRPr/>
          </a:p>
          <a:p>
            <a:pPr indent="0" lvl="0" marL="0" rtl="0" algn="ctr">
              <a:spcBef>
                <a:spcPts val="0"/>
              </a:spcBef>
              <a:spcAft>
                <a:spcPts val="0"/>
              </a:spcAft>
              <a:buNone/>
            </a:pPr>
            <a:r>
              <a:rPr lang="en"/>
              <a:t>(23/CS/161)</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Contents </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Introduction</a:t>
            </a:r>
            <a:endParaRPr/>
          </a:p>
          <a:p>
            <a:pPr indent="-342900" lvl="0" marL="457200" rtl="0" algn="l">
              <a:spcBef>
                <a:spcPts val="0"/>
              </a:spcBef>
              <a:spcAft>
                <a:spcPts val="0"/>
              </a:spcAft>
              <a:buSzPts val="1800"/>
              <a:buAutoNum type="arabicPeriod"/>
            </a:pPr>
            <a:r>
              <a:rPr lang="en"/>
              <a:t>Website </a:t>
            </a:r>
            <a:r>
              <a:rPr lang="en"/>
              <a:t>structure</a:t>
            </a:r>
            <a:r>
              <a:rPr lang="en"/>
              <a:t> </a:t>
            </a:r>
            <a:endParaRPr/>
          </a:p>
          <a:p>
            <a:pPr indent="-317500" lvl="1" marL="914400" rtl="0" algn="l">
              <a:spcBef>
                <a:spcPts val="0"/>
              </a:spcBef>
              <a:spcAft>
                <a:spcPts val="0"/>
              </a:spcAft>
              <a:buSzPts val="1400"/>
              <a:buAutoNum type="alphaLcPeriod"/>
            </a:pPr>
            <a:r>
              <a:rPr lang="en"/>
              <a:t>Header</a:t>
            </a:r>
            <a:endParaRPr/>
          </a:p>
          <a:p>
            <a:pPr indent="-317500" lvl="1" marL="914400" rtl="0" algn="l">
              <a:spcBef>
                <a:spcPts val="0"/>
              </a:spcBef>
              <a:spcAft>
                <a:spcPts val="0"/>
              </a:spcAft>
              <a:buSzPts val="1400"/>
              <a:buAutoNum type="alphaLcPeriod"/>
            </a:pPr>
            <a:r>
              <a:rPr lang="en"/>
              <a:t>Section 1</a:t>
            </a:r>
            <a:endParaRPr/>
          </a:p>
          <a:p>
            <a:pPr indent="-317500" lvl="1" marL="914400" rtl="0" algn="l">
              <a:spcBef>
                <a:spcPts val="0"/>
              </a:spcBef>
              <a:spcAft>
                <a:spcPts val="0"/>
              </a:spcAft>
              <a:buSzPts val="1400"/>
              <a:buAutoNum type="alphaLcPeriod"/>
            </a:pPr>
            <a:r>
              <a:rPr lang="en"/>
              <a:t>Section 2</a:t>
            </a:r>
            <a:endParaRPr/>
          </a:p>
          <a:p>
            <a:pPr indent="-317500" lvl="1" marL="914400" rtl="0" algn="l">
              <a:spcBef>
                <a:spcPts val="0"/>
              </a:spcBef>
              <a:spcAft>
                <a:spcPts val="0"/>
              </a:spcAft>
              <a:buSzPts val="1400"/>
              <a:buAutoNum type="alphaLcPeriod"/>
            </a:pPr>
            <a:r>
              <a:rPr lang="en"/>
              <a:t>Section 3</a:t>
            </a:r>
            <a:endParaRPr/>
          </a:p>
          <a:p>
            <a:pPr indent="-342900" lvl="0" marL="457200" rtl="0" algn="l">
              <a:spcBef>
                <a:spcPts val="0"/>
              </a:spcBef>
              <a:spcAft>
                <a:spcPts val="0"/>
              </a:spcAft>
              <a:buSzPts val="1800"/>
              <a:buAutoNum type="arabicPeriod"/>
            </a:pPr>
            <a:r>
              <a:rPr lang="en"/>
              <a:t>CSS Styling</a:t>
            </a:r>
            <a:endParaRPr/>
          </a:p>
          <a:p>
            <a:pPr indent="-342900" lvl="0" marL="457200" rtl="0" algn="l">
              <a:spcBef>
                <a:spcPts val="0"/>
              </a:spcBef>
              <a:spcAft>
                <a:spcPts val="0"/>
              </a:spcAft>
              <a:buSzPts val="1800"/>
              <a:buAutoNum type="arabicPeriod"/>
            </a:pPr>
            <a:r>
              <a:rPr lang="en"/>
              <a:t>Conclusion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509550" y="1423875"/>
            <a:ext cx="8124900" cy="1798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Website Structure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Header </a:t>
            </a:r>
            <a:endParaRPr/>
          </a:p>
        </p:txBody>
      </p:sp>
      <p:sp>
        <p:nvSpPr>
          <p:cNvPr id="77" name="Google Shape;77;p16"/>
          <p:cNvSpPr txBox="1"/>
          <p:nvPr>
            <p:ph idx="1" type="body"/>
          </p:nvPr>
        </p:nvSpPr>
        <p:spPr>
          <a:xfrm>
            <a:off x="311700" y="1152475"/>
            <a:ext cx="4526700" cy="3896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688"/>
              <a:buNone/>
            </a:pPr>
            <a:r>
              <a:rPr lang="en" sz="1525"/>
              <a:t>The header section of the website includes the following key elements:</a:t>
            </a:r>
            <a:endParaRPr sz="1525"/>
          </a:p>
          <a:p>
            <a:pPr indent="0" lvl="0" marL="0" rtl="0" algn="l">
              <a:lnSpc>
                <a:spcPct val="100000"/>
              </a:lnSpc>
              <a:spcBef>
                <a:spcPts val="1200"/>
              </a:spcBef>
              <a:spcAft>
                <a:spcPts val="0"/>
              </a:spcAft>
              <a:buSzPts val="688"/>
              <a:buNone/>
            </a:pPr>
            <a:r>
              <a:rPr lang="en" sz="1525"/>
              <a:t>Navigation Bar: Located at the top, the navigation bar includes links for "Get the App," "Add Restaurant," "Log in," and "Sign up."</a:t>
            </a:r>
            <a:endParaRPr sz="1525"/>
          </a:p>
          <a:p>
            <a:pPr indent="0" lvl="0" marL="0" rtl="0" algn="l">
              <a:lnSpc>
                <a:spcPct val="100000"/>
              </a:lnSpc>
              <a:spcBef>
                <a:spcPts val="1200"/>
              </a:spcBef>
              <a:spcAft>
                <a:spcPts val="0"/>
              </a:spcAft>
              <a:buSzPts val="688"/>
              <a:buNone/>
            </a:pPr>
            <a:r>
              <a:rPr lang="en" sz="1525"/>
              <a:t>Logo: The Zomato logo is prominently displayed in the header.</a:t>
            </a:r>
            <a:endParaRPr sz="1525"/>
          </a:p>
          <a:p>
            <a:pPr indent="0" lvl="0" marL="0" rtl="0" algn="l">
              <a:lnSpc>
                <a:spcPct val="100000"/>
              </a:lnSpc>
              <a:spcBef>
                <a:spcPts val="1200"/>
              </a:spcBef>
              <a:spcAft>
                <a:spcPts val="0"/>
              </a:spcAft>
              <a:buSzPts val="688"/>
              <a:buNone/>
            </a:pPr>
            <a:r>
              <a:rPr lang="en" sz="1525"/>
              <a:t>Heading: Beneath the logo, there is a heading that reads "Discover the best food &amp; drinks in Delhi NCR."</a:t>
            </a:r>
            <a:endParaRPr sz="1525"/>
          </a:p>
          <a:p>
            <a:pPr indent="0" lvl="0" marL="0" rtl="0" algn="l">
              <a:lnSpc>
                <a:spcPct val="100000"/>
              </a:lnSpc>
              <a:spcBef>
                <a:spcPts val="1200"/>
              </a:spcBef>
              <a:spcAft>
                <a:spcPts val="0"/>
              </a:spcAft>
              <a:buSzPts val="688"/>
              <a:buNone/>
            </a:pPr>
            <a:r>
              <a:rPr lang="en" sz="1525"/>
              <a:t>Search Bar: A user-friendly search bar allows users to search for restaurants, cuisines, or dishes. It includes a location dropdown and a text input field.</a:t>
            </a:r>
            <a:endParaRPr sz="1525"/>
          </a:p>
          <a:p>
            <a:pPr indent="0" lvl="0" marL="0" rtl="0" algn="l">
              <a:lnSpc>
                <a:spcPct val="95000"/>
              </a:lnSpc>
              <a:spcBef>
                <a:spcPts val="1200"/>
              </a:spcBef>
              <a:spcAft>
                <a:spcPts val="1200"/>
              </a:spcAft>
              <a:buSzPts val="688"/>
              <a:buNone/>
            </a:pPr>
            <a:r>
              <a:t/>
            </a:r>
            <a:endParaRPr sz="1125"/>
          </a:p>
        </p:txBody>
      </p:sp>
      <p:pic>
        <p:nvPicPr>
          <p:cNvPr id="78" name="Google Shape;78;p16"/>
          <p:cNvPicPr preferRelativeResize="0"/>
          <p:nvPr/>
        </p:nvPicPr>
        <p:blipFill>
          <a:blip r:embed="rId3">
            <a:alphaModFix/>
          </a:blip>
          <a:stretch>
            <a:fillRect/>
          </a:stretch>
        </p:blipFill>
        <p:spPr>
          <a:xfrm>
            <a:off x="4838400" y="1786200"/>
            <a:ext cx="4000799" cy="177599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Sections </a:t>
            </a:r>
            <a:endParaRPr/>
          </a:p>
        </p:txBody>
      </p:sp>
      <p:sp>
        <p:nvSpPr>
          <p:cNvPr id="84" name="Google Shape;84;p17"/>
          <p:cNvSpPr txBox="1"/>
          <p:nvPr>
            <p:ph idx="1" type="body"/>
          </p:nvPr>
        </p:nvSpPr>
        <p:spPr>
          <a:xfrm>
            <a:off x="311700" y="1152475"/>
            <a:ext cx="386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a:t>
            </a:r>
            <a:r>
              <a:rPr lang="en"/>
              <a:t>ection 1- Feature Highlights</a:t>
            </a:r>
            <a:endParaRPr/>
          </a:p>
          <a:p>
            <a:pPr indent="0" lvl="0" marL="0" rtl="0" algn="l">
              <a:spcBef>
                <a:spcPts val="1200"/>
              </a:spcBef>
              <a:spcAft>
                <a:spcPts val="0"/>
              </a:spcAft>
              <a:buNone/>
            </a:pPr>
            <a:r>
              <a:rPr lang="en"/>
              <a:t>Order Food Online: An image and description encourage users to order food online.</a:t>
            </a:r>
            <a:endParaRPr/>
          </a:p>
          <a:p>
            <a:pPr indent="0" lvl="0" marL="0" rtl="0" algn="l">
              <a:spcBef>
                <a:spcPts val="1200"/>
              </a:spcBef>
              <a:spcAft>
                <a:spcPts val="0"/>
              </a:spcAft>
              <a:buNone/>
            </a:pPr>
            <a:r>
              <a:rPr lang="en"/>
              <a:t>Dining Out: Another image and description prompt users to dine out.</a:t>
            </a:r>
            <a:endParaRPr/>
          </a:p>
          <a:p>
            <a:pPr indent="0" lvl="0" marL="0" rtl="0" algn="l">
              <a:spcBef>
                <a:spcPts val="1200"/>
              </a:spcBef>
              <a:spcAft>
                <a:spcPts val="1200"/>
              </a:spcAft>
              <a:buNone/>
            </a:pPr>
            <a:r>
              <a:rPr lang="en"/>
              <a:t>Nightlife &amp; Club: An image and description target users interested in the nightlife scene.</a:t>
            </a:r>
            <a:endParaRPr/>
          </a:p>
        </p:txBody>
      </p:sp>
      <p:sp>
        <p:nvSpPr>
          <p:cNvPr id="85" name="Google Shape;85;p17"/>
          <p:cNvSpPr txBox="1"/>
          <p:nvPr/>
        </p:nvSpPr>
        <p:spPr>
          <a:xfrm>
            <a:off x="4410850" y="1152475"/>
            <a:ext cx="4191300" cy="128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Section 2 - Localities</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This section provides details about popular localities in and around Delhi NCR. It includes locality names and the number of places available in each locality.</a:t>
            </a:r>
            <a:endParaRPr>
              <a:solidFill>
                <a:schemeClr val="dk2"/>
              </a:solidFill>
              <a:latin typeface="Lato"/>
              <a:ea typeface="Lato"/>
              <a:cs typeface="Lato"/>
              <a:sym typeface="Lato"/>
            </a:endParaRPr>
          </a:p>
        </p:txBody>
      </p:sp>
      <p:sp>
        <p:nvSpPr>
          <p:cNvPr id="86" name="Google Shape;86;p17"/>
          <p:cNvSpPr txBox="1"/>
          <p:nvPr/>
        </p:nvSpPr>
        <p:spPr>
          <a:xfrm>
            <a:off x="4410850" y="2668550"/>
            <a:ext cx="4635600" cy="128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Section 3 - Get the Zomato App</a:t>
            </a:r>
            <a:endParaRPr>
              <a:solidFill>
                <a:schemeClr val="dk2"/>
              </a:solidFill>
              <a:latin typeface="Lato"/>
              <a:ea typeface="Lato"/>
              <a:cs typeface="Lato"/>
              <a:sym typeface="Lato"/>
            </a:endParaRPr>
          </a:p>
          <a:p>
            <a:pPr indent="0" lvl="0" marL="0" rtl="0" algn="l">
              <a:spcBef>
                <a:spcPts val="0"/>
              </a:spcBef>
              <a:spcAft>
                <a:spcPts val="0"/>
              </a:spcAft>
              <a:buNone/>
            </a:pPr>
            <a:r>
              <a:rPr lang="en">
                <a:solidFill>
                  <a:schemeClr val="dk2"/>
                </a:solidFill>
                <a:latin typeface="Lato"/>
                <a:ea typeface="Lato"/>
                <a:cs typeface="Lato"/>
                <a:sym typeface="Lato"/>
              </a:rPr>
              <a:t>This section focuses on encouraging users to download the Zomato app. It includes an image of the app, a heading, a brief description, and links to download the app from the Google Play Store and Apple App Store.</a:t>
            </a:r>
            <a:endParaRPr>
              <a:solidFill>
                <a:schemeClr val="dk2"/>
              </a:solidFill>
              <a:latin typeface="Lato"/>
              <a:ea typeface="Lato"/>
              <a:cs typeface="Lato"/>
              <a:sym typeface="Lato"/>
            </a:endParaRPr>
          </a:p>
          <a:p>
            <a:pPr indent="0" lvl="0" marL="0" rtl="0" algn="l">
              <a:spcBef>
                <a:spcPts val="0"/>
              </a:spcBef>
              <a:spcAft>
                <a:spcPts val="0"/>
              </a:spcAft>
              <a:buNone/>
            </a:pPr>
            <a:r>
              <a:t/>
            </a:r>
            <a:endParaRPr>
              <a:solidFill>
                <a:schemeClr val="dk2"/>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Footer </a:t>
            </a:r>
            <a:endParaRPr/>
          </a:p>
        </p:txBody>
      </p:sp>
      <p:sp>
        <p:nvSpPr>
          <p:cNvPr id="92" name="Google Shape;92;p18"/>
          <p:cNvSpPr txBox="1"/>
          <p:nvPr>
            <p:ph idx="1" type="body"/>
          </p:nvPr>
        </p:nvSpPr>
        <p:spPr>
          <a:xfrm>
            <a:off x="311700" y="1152475"/>
            <a:ext cx="43644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523"/>
              <a:buNone/>
            </a:pPr>
            <a:r>
              <a:rPr lang="en" sz="1400"/>
              <a:t>The website's footer is divided into several sections:</a:t>
            </a:r>
            <a:endParaRPr sz="1400"/>
          </a:p>
          <a:p>
            <a:pPr indent="0" lvl="0" marL="0" rtl="0" algn="l">
              <a:lnSpc>
                <a:spcPct val="95000"/>
              </a:lnSpc>
              <a:spcBef>
                <a:spcPts val="1200"/>
              </a:spcBef>
              <a:spcAft>
                <a:spcPts val="0"/>
              </a:spcAft>
              <a:buSzPts val="523"/>
              <a:buNone/>
            </a:pPr>
            <a:r>
              <a:rPr lang="en" sz="1400"/>
              <a:t>Section 1: Displays the Zomato logo and language selection buttons (country and language).</a:t>
            </a:r>
            <a:endParaRPr sz="1400"/>
          </a:p>
          <a:p>
            <a:pPr indent="0" lvl="0" marL="0" rtl="0" algn="l">
              <a:lnSpc>
                <a:spcPct val="95000"/>
              </a:lnSpc>
              <a:spcBef>
                <a:spcPts val="1200"/>
              </a:spcBef>
              <a:spcAft>
                <a:spcPts val="0"/>
              </a:spcAft>
              <a:buSzPts val="523"/>
              <a:buNone/>
            </a:pPr>
            <a:r>
              <a:rPr lang="en" sz="1400"/>
              <a:t>Navigation Container: Contains multiple link containers with links to different sections of the website.</a:t>
            </a:r>
            <a:endParaRPr sz="1400"/>
          </a:p>
          <a:p>
            <a:pPr indent="0" lvl="0" marL="0" rtl="0" algn="l">
              <a:lnSpc>
                <a:spcPct val="95000"/>
              </a:lnSpc>
              <a:spcBef>
                <a:spcPts val="1200"/>
              </a:spcBef>
              <a:spcAft>
                <a:spcPts val="0"/>
              </a:spcAft>
              <a:buSzPts val="523"/>
              <a:buNone/>
            </a:pPr>
            <a:r>
              <a:rPr lang="en" sz="1400"/>
              <a:t>Social Media Icons: While the code for social media icons exists, it is currently commented out and not displayed on the website.</a:t>
            </a:r>
            <a:endParaRPr sz="1400"/>
          </a:p>
          <a:p>
            <a:pPr indent="0" lvl="0" marL="0" rtl="0" algn="l">
              <a:lnSpc>
                <a:spcPct val="95000"/>
              </a:lnSpc>
              <a:spcBef>
                <a:spcPts val="1200"/>
              </a:spcBef>
              <a:spcAft>
                <a:spcPts val="1200"/>
              </a:spcAft>
              <a:buSzPts val="523"/>
              <a:buNone/>
            </a:pPr>
            <a:r>
              <a:rPr lang="en" sz="1400"/>
              <a:t>Student Information: Contains information about the website's creators, including their names, roll</a:t>
            </a:r>
            <a:r>
              <a:rPr lang="en" sz="1400"/>
              <a:t> </a:t>
            </a:r>
            <a:r>
              <a:rPr lang="en" sz="1400"/>
              <a:t>numbers, the subject of the project, contact details, and email addresses.</a:t>
            </a:r>
            <a:endParaRPr sz="1400"/>
          </a:p>
        </p:txBody>
      </p:sp>
      <p:pic>
        <p:nvPicPr>
          <p:cNvPr id="93" name="Google Shape;93;p18"/>
          <p:cNvPicPr preferRelativeResize="0"/>
          <p:nvPr/>
        </p:nvPicPr>
        <p:blipFill>
          <a:blip r:embed="rId3">
            <a:alphaModFix/>
          </a:blip>
          <a:stretch>
            <a:fillRect/>
          </a:stretch>
        </p:blipFill>
        <p:spPr>
          <a:xfrm>
            <a:off x="4813775" y="1650300"/>
            <a:ext cx="4163100" cy="184288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509550" y="1423875"/>
            <a:ext cx="8124900" cy="1798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CSS Styling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idx="1" type="body"/>
          </p:nvPr>
        </p:nvSpPr>
        <p:spPr>
          <a:xfrm>
            <a:off x="311700" y="76625"/>
            <a:ext cx="8520600" cy="48105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The CSS styling in the Zomato project is characterized by a modern and clean design. It utilizes the 'Poppins' font-family for text, providing a sleek and readable appearance.</a:t>
            </a:r>
            <a:endParaRPr/>
          </a:p>
          <a:p>
            <a:pPr indent="0" lvl="0" marL="0" rtl="0" algn="l">
              <a:spcBef>
                <a:spcPts val="1200"/>
              </a:spcBef>
              <a:spcAft>
                <a:spcPts val="0"/>
              </a:spcAft>
              <a:buNone/>
            </a:pPr>
            <a:r>
              <a:rPr lang="en"/>
              <a:t>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The header includes a top navigation bar that is horizontally aligned. The "Get The App" link stands out with its color, encouraging users to download the Zomato app.</a:t>
            </a:r>
            <a:endParaRPr/>
          </a:p>
          <a:p>
            <a:pPr indent="0" lvl="0" marL="5486400" rtl="0" algn="l">
              <a:spcBef>
                <a:spcPts val="1200"/>
              </a:spcBef>
              <a:spcAft>
                <a:spcPts val="0"/>
              </a:spcAft>
              <a:buNone/>
            </a:pPr>
            <a:r>
              <a:t/>
            </a:r>
            <a:endParaRPr/>
          </a:p>
          <a:p>
            <a:pPr indent="0" lvl="0" marL="5486400" rtl="0" algn="l">
              <a:spcBef>
                <a:spcPts val="1200"/>
              </a:spcBef>
              <a:spcAft>
                <a:spcPts val="1200"/>
              </a:spcAft>
              <a:buNone/>
            </a:pPr>
            <a:r>
              <a:rPr lang="en"/>
              <a:t>The header features a full-height viewport with navigation links, while the search bar offers user-friendly input options. </a:t>
            </a:r>
            <a:endParaRPr/>
          </a:p>
        </p:txBody>
      </p:sp>
      <p:pic>
        <p:nvPicPr>
          <p:cNvPr id="104" name="Google Shape;104;p20"/>
          <p:cNvPicPr preferRelativeResize="0"/>
          <p:nvPr/>
        </p:nvPicPr>
        <p:blipFill rotWithShape="1">
          <a:blip r:embed="rId3">
            <a:alphaModFix/>
          </a:blip>
          <a:srcRect b="20976" l="17501" r="16026" t="22513"/>
          <a:stretch/>
        </p:blipFill>
        <p:spPr>
          <a:xfrm>
            <a:off x="488775" y="2941600"/>
            <a:ext cx="5150225" cy="1812725"/>
          </a:xfrm>
          <a:prstGeom prst="rect">
            <a:avLst/>
          </a:prstGeom>
          <a:noFill/>
          <a:ln>
            <a:noFill/>
          </a:ln>
        </p:spPr>
      </p:pic>
      <p:pic>
        <p:nvPicPr>
          <p:cNvPr id="105" name="Google Shape;105;p20"/>
          <p:cNvPicPr preferRelativeResize="0"/>
          <p:nvPr/>
        </p:nvPicPr>
        <p:blipFill rotWithShape="1">
          <a:blip r:embed="rId3">
            <a:alphaModFix/>
          </a:blip>
          <a:srcRect b="87508" l="0" r="0" t="0"/>
          <a:stretch/>
        </p:blipFill>
        <p:spPr>
          <a:xfrm>
            <a:off x="385513" y="1328900"/>
            <a:ext cx="8372976" cy="46429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idx="1" type="body"/>
          </p:nvPr>
        </p:nvSpPr>
        <p:spPr>
          <a:xfrm>
            <a:off x="319500" y="3516350"/>
            <a:ext cx="5998800" cy="131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440"/>
              <a:buNone/>
            </a:pPr>
            <a:r>
              <a:rPr lang="en" sz="1420"/>
              <a:t>Section 1 contains three clickable images and labels.</a:t>
            </a:r>
            <a:endParaRPr sz="1420"/>
          </a:p>
          <a:p>
            <a:pPr indent="0" lvl="0" marL="0" rtl="0" algn="l">
              <a:spcBef>
                <a:spcPts val="0"/>
              </a:spcBef>
              <a:spcAft>
                <a:spcPts val="0"/>
              </a:spcAft>
              <a:buSzPts val="440"/>
              <a:buNone/>
            </a:pPr>
            <a:r>
              <a:rPr lang="en" sz="1420"/>
              <a:t>Each section-1-item is a card-like element with rounded corners, a white background, and a subtle box shadow.</a:t>
            </a:r>
            <a:endParaRPr sz="1420"/>
          </a:p>
          <a:p>
            <a:pPr indent="0" lvl="0" marL="0" rtl="0" algn="l">
              <a:spcBef>
                <a:spcPts val="0"/>
              </a:spcBef>
              <a:spcAft>
                <a:spcPts val="0"/>
              </a:spcAft>
              <a:buSzPts val="440"/>
              <a:buNone/>
            </a:pPr>
            <a:r>
              <a:rPr lang="en" sz="1420"/>
              <a:t>On hover, these items grow in size, creating a visual effect to indicate interactivity.</a:t>
            </a:r>
            <a:endParaRPr sz="1420"/>
          </a:p>
          <a:p>
            <a:pPr indent="0" lvl="0" marL="0" rtl="0" algn="l">
              <a:spcBef>
                <a:spcPts val="0"/>
              </a:spcBef>
              <a:spcAft>
                <a:spcPts val="0"/>
              </a:spcAft>
              <a:buSzPts val="440"/>
              <a:buNone/>
            </a:pPr>
            <a:r>
              <a:rPr lang="en" sz="1420"/>
              <a:t>The images are set to a fixed size and have rounded corners.</a:t>
            </a:r>
            <a:endParaRPr sz="1420"/>
          </a:p>
        </p:txBody>
      </p:sp>
      <p:pic>
        <p:nvPicPr>
          <p:cNvPr id="111" name="Google Shape;111;p21"/>
          <p:cNvPicPr preferRelativeResize="0"/>
          <p:nvPr/>
        </p:nvPicPr>
        <p:blipFill rotWithShape="1">
          <a:blip r:embed="rId3">
            <a:alphaModFix/>
          </a:blip>
          <a:srcRect b="0" l="19714" r="20509" t="0"/>
          <a:stretch/>
        </p:blipFill>
        <p:spPr>
          <a:xfrm>
            <a:off x="447175" y="313950"/>
            <a:ext cx="8480476" cy="3025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